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5" r:id="rId2"/>
    <p:sldId id="264" r:id="rId3"/>
    <p:sldId id="333" r:id="rId4"/>
    <p:sldId id="268" r:id="rId5"/>
    <p:sldId id="269" r:id="rId6"/>
    <p:sldId id="270" r:id="rId7"/>
    <p:sldId id="271" r:id="rId8"/>
    <p:sldId id="324" r:id="rId9"/>
    <p:sldId id="273" r:id="rId10"/>
    <p:sldId id="272" r:id="rId11"/>
    <p:sldId id="328" r:id="rId12"/>
    <p:sldId id="274" r:id="rId13"/>
    <p:sldId id="275" r:id="rId14"/>
    <p:sldId id="329" r:id="rId15"/>
    <p:sldId id="276" r:id="rId16"/>
    <p:sldId id="312" r:id="rId17"/>
    <p:sldId id="330" r:id="rId18"/>
    <p:sldId id="278" r:id="rId19"/>
    <p:sldId id="279" r:id="rId20"/>
    <p:sldId id="310" r:id="rId21"/>
    <p:sldId id="311" r:id="rId22"/>
    <p:sldId id="283" r:id="rId23"/>
    <p:sldId id="284" r:id="rId24"/>
    <p:sldId id="285" r:id="rId25"/>
    <p:sldId id="286" r:id="rId26"/>
    <p:sldId id="331" r:id="rId27"/>
    <p:sldId id="321" r:id="rId28"/>
    <p:sldId id="288" r:id="rId29"/>
    <p:sldId id="290" r:id="rId30"/>
    <p:sldId id="319" r:id="rId31"/>
    <p:sldId id="320" r:id="rId32"/>
    <p:sldId id="313" r:id="rId33"/>
    <p:sldId id="322" r:id="rId34"/>
    <p:sldId id="293" r:id="rId35"/>
    <p:sldId id="315" r:id="rId36"/>
    <p:sldId id="294" r:id="rId37"/>
    <p:sldId id="332" r:id="rId38"/>
    <p:sldId id="316" r:id="rId39"/>
    <p:sldId id="317" r:id="rId40"/>
    <p:sldId id="325" r:id="rId41"/>
    <p:sldId id="295" r:id="rId42"/>
    <p:sldId id="326" r:id="rId43"/>
    <p:sldId id="314" r:id="rId44"/>
    <p:sldId id="299" r:id="rId45"/>
    <p:sldId id="300" r:id="rId46"/>
    <p:sldId id="301" r:id="rId47"/>
    <p:sldId id="302" r:id="rId48"/>
    <p:sldId id="323" r:id="rId49"/>
    <p:sldId id="303" r:id="rId50"/>
    <p:sldId id="327" r:id="rId51"/>
    <p:sldId id="305" r:id="rId52"/>
    <p:sldId id="306" r:id="rId53"/>
    <p:sldId id="307" r:id="rId54"/>
    <p:sldId id="308" r:id="rId55"/>
    <p:sldId id="309" r:id="rId56"/>
    <p:sldId id="334" r:id="rId5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20059CD-7988-49C8-AC67-3925DCFA184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A6A88-518A-4DA5-8C60-E354C100DD89}" type="slidenum">
              <a:rPr lang="en-US" altLang="zh-CN" smtClean="0"/>
              <a:pPr/>
              <a:t>1</a:t>
            </a:fld>
            <a:endParaRPr lang="en-US" altLang="zh-CN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DB23F-7146-4D05-AC28-BB341DA8563B}" type="slidenum">
              <a:rPr lang="en-US" altLang="zh-CN" smtClean="0"/>
              <a:pPr/>
              <a:t>22</a:t>
            </a:fld>
            <a:endParaRPr lang="en-US" altLang="zh-CN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A595F-8995-4396-B2AC-7A66BAB061ED}" type="slidenum">
              <a:rPr lang="en-US" altLang="zh-CN" smtClean="0"/>
              <a:pPr/>
              <a:t>23</a:t>
            </a:fld>
            <a:endParaRPr lang="en-US" altLang="zh-CN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F6EB1-847C-4D9A-9C2B-C8049D7B54F5}" type="slidenum">
              <a:rPr lang="en-US" altLang="zh-CN" smtClean="0"/>
              <a:pPr/>
              <a:t>24</a:t>
            </a:fld>
            <a:endParaRPr lang="en-US" altLang="zh-CN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21EEE-B3DD-4D0B-A34F-6DD5B59F1372}" type="slidenum">
              <a:rPr lang="en-US" altLang="zh-CN" smtClean="0"/>
              <a:pPr/>
              <a:t>26</a:t>
            </a:fld>
            <a:endParaRPr lang="en-US" altLang="zh-CN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1561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6D536-3A5F-4397-9D35-E6CABE92F598}" type="slidenum">
              <a:rPr lang="en-US" altLang="zh-CN" smtClean="0"/>
              <a:pPr/>
              <a:t>28</a:t>
            </a:fld>
            <a:endParaRPr lang="en-US" altLang="zh-CN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58DC5-7FB3-43E7-BB2E-8DC0F26C08DC}" type="slidenum">
              <a:rPr lang="en-US" altLang="zh-CN" smtClean="0"/>
              <a:pPr/>
              <a:t>29</a:t>
            </a:fld>
            <a:endParaRPr lang="en-US" altLang="zh-CN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EB835-833B-47A6-82A6-0646A6FCD996}" type="slidenum">
              <a:rPr lang="en-US" altLang="zh-CN" smtClean="0"/>
              <a:pPr/>
              <a:t>31</a:t>
            </a:fld>
            <a:endParaRPr lang="en-US" altLang="zh-CN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B92B6-D72B-45DE-AC95-4E9AA772C1F6}" type="slidenum">
              <a:rPr lang="en-US" altLang="zh-CN"/>
              <a:pPr/>
              <a:t>33</a:t>
            </a:fld>
            <a:endParaRPr lang="en-US" altLang="zh-CN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9A4F5-A236-4931-82E2-116F46E56D86}" type="slidenum">
              <a:rPr lang="en-US" altLang="zh-CN" smtClean="0"/>
              <a:pPr/>
              <a:t>35</a:t>
            </a:fld>
            <a:endParaRPr lang="en-US" altLang="zh-CN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25E6D-DAA0-4F33-9839-231F27FC2A0A}" type="slidenum">
              <a:rPr lang="en-US" altLang="zh-CN" smtClean="0"/>
              <a:pPr/>
              <a:t>36</a:t>
            </a:fld>
            <a:endParaRPr lang="en-US" altLang="zh-CN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7B2BA-7D6D-47C1-9EEE-2DD0B7F31986}" type="slidenum">
              <a:rPr lang="en-US" altLang="zh-CN" smtClean="0">
                <a:ea typeface="宋体" charset="-122"/>
              </a:rPr>
              <a:pPr/>
              <a:t>3</a:t>
            </a:fld>
            <a:endParaRPr lang="en-US" altLang="zh-CN" dirty="0" smtClean="0">
              <a:ea typeface="宋体" charset="-122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4462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93DFC-DD7B-4376-AB88-1CF82F51CB60}" type="slidenum">
              <a:rPr lang="en-US" altLang="zh-CN" smtClean="0">
                <a:ea typeface="宋体" pitchFamily="2" charset="-122"/>
              </a:rPr>
              <a:pPr/>
              <a:t>37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7343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31ACA-85BE-44FD-8659-659EF2A55E48}" type="slidenum">
              <a:rPr lang="en-US" altLang="zh-CN" smtClean="0"/>
              <a:pPr/>
              <a:t>38</a:t>
            </a:fld>
            <a:endParaRPr lang="en-US" altLang="zh-CN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FD46F-5783-4519-B70C-C763AA947CDE}" type="slidenum">
              <a:rPr lang="en-US" altLang="zh-CN" smtClean="0"/>
              <a:pPr/>
              <a:t>39</a:t>
            </a:fld>
            <a:endParaRPr lang="en-US" altLang="zh-CN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6B6351-CEE2-406B-BE2B-60C6E05E1ECC}" type="slidenum">
              <a:rPr lang="en-US" altLang="zh-CN"/>
              <a:pPr/>
              <a:t>40</a:t>
            </a:fld>
            <a:endParaRPr lang="en-US" altLang="zh-CN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973348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5982A-B65E-4977-81BB-8A4E79608549}" type="slidenum">
              <a:rPr lang="en-US" altLang="zh-CN" smtClean="0"/>
              <a:pPr/>
              <a:t>41</a:t>
            </a:fld>
            <a:endParaRPr lang="en-US" altLang="zh-CN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BC5147-3610-45B5-9781-9B9E381F0BCA}" type="slidenum">
              <a:rPr lang="en-US" altLang="zh-CN"/>
              <a:pPr/>
              <a:t>42</a:t>
            </a:fld>
            <a:endParaRPr lang="en-US" altLang="zh-CN" dirty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183084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FEB0E-FC09-4A93-90E7-436EBF685E98}" type="slidenum">
              <a:rPr lang="en-US" altLang="zh-CN" smtClean="0"/>
              <a:pPr/>
              <a:t>43</a:t>
            </a:fld>
            <a:endParaRPr lang="en-US" altLang="zh-CN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A19D7-A84D-4906-A71C-806B4E5FB18D}" type="slidenum">
              <a:rPr lang="en-US" altLang="zh-CN" smtClean="0"/>
              <a:pPr/>
              <a:t>44</a:t>
            </a:fld>
            <a:endParaRPr lang="en-US" altLang="zh-CN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41D81-7A51-48FA-BDE1-74B607526448}" type="slidenum">
              <a:rPr lang="en-US" altLang="zh-CN" smtClean="0"/>
              <a:pPr/>
              <a:t>45</a:t>
            </a:fld>
            <a:endParaRPr lang="en-US" altLang="zh-CN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46016-52B4-4075-94E4-3C3E7EA315B7}" type="slidenum">
              <a:rPr lang="en-US" altLang="zh-CN" smtClean="0"/>
              <a:pPr/>
              <a:t>46</a:t>
            </a:fld>
            <a:endParaRPr lang="en-US" altLang="zh-CN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1778F-734C-470F-95AF-B3A0B4F2C14E}" type="slidenum">
              <a:rPr lang="en-US" altLang="zh-CN" smtClean="0"/>
              <a:pPr/>
              <a:t>7</a:t>
            </a:fld>
            <a:endParaRPr lang="en-US" altLang="zh-CN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21F3B-562C-47B2-92F8-8301C4A755EB}" type="slidenum">
              <a:rPr lang="en-US" altLang="zh-CN" smtClean="0"/>
              <a:pPr/>
              <a:t>47</a:t>
            </a:fld>
            <a:endParaRPr lang="en-US" altLang="zh-CN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1B6345-1733-404A-9B07-A7ED4E256EC7}" type="slidenum">
              <a:rPr lang="en-US" altLang="zh-CN"/>
              <a:pPr/>
              <a:t>48</a:t>
            </a:fld>
            <a:endParaRPr lang="en-US" altLang="zh-CN" dirty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11BDD-1E7B-4A10-97B5-DC274D14EABE}" type="slidenum">
              <a:rPr lang="en-US" altLang="zh-CN" smtClean="0"/>
              <a:pPr/>
              <a:t>49</a:t>
            </a:fld>
            <a:endParaRPr lang="en-US" altLang="zh-CN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31D86-FCE6-4FDB-B6F8-AB6590AC4AF0}" type="slidenum">
              <a:rPr lang="en-US" altLang="zh-CN" smtClean="0">
                <a:ea typeface="宋体" charset="-122"/>
              </a:rPr>
              <a:pPr/>
              <a:t>8</a:t>
            </a:fld>
            <a:endParaRPr lang="en-US" altLang="zh-CN" dirty="0" smtClean="0">
              <a:ea typeface="宋体" charset="-122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63939-7675-4BFA-AACF-10B6367F89DD}" type="slidenum">
              <a:rPr lang="en-US" altLang="zh-CN" smtClean="0"/>
              <a:pPr/>
              <a:t>13</a:t>
            </a:fld>
            <a:endParaRPr lang="en-US" altLang="zh-CN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20D27-D5A5-43F5-A3A8-96F32A759EDB}" type="slidenum">
              <a:rPr lang="en-US" altLang="zh-CN" smtClean="0">
                <a:ea typeface="宋体" charset="-122"/>
              </a:rPr>
              <a:pPr/>
              <a:t>14</a:t>
            </a:fld>
            <a:endParaRPr lang="en-US" altLang="zh-CN" dirty="0" smtClean="0">
              <a:ea typeface="宋体" charset="-122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323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27B4B-2EE0-4423-AB16-116963D9BF77}" type="slidenum">
              <a:rPr lang="en-US" altLang="zh-CN" smtClean="0"/>
              <a:pPr/>
              <a:t>16</a:t>
            </a:fld>
            <a:endParaRPr lang="en-US" altLang="zh-CN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0C931-5185-4449-881B-7D67E1195EC2}" type="slidenum">
              <a:rPr lang="en-US" altLang="en-US" smtClean="0"/>
              <a:pPr/>
              <a:t>17</a:t>
            </a:fld>
            <a:endParaRPr lang="en-US" alt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804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41600-A6C1-4BF0-A897-134181D76754}" type="slidenum">
              <a:rPr lang="en-US" altLang="zh-CN" smtClean="0"/>
              <a:pPr/>
              <a:t>18</a:t>
            </a:fld>
            <a:endParaRPr lang="en-US" altLang="zh-CN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22A9-DE6F-404E-93A3-E6C73C0DD95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D3F6-34E8-472C-8918-87EEA6E77D7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E8B3-3D31-4213-82C5-6C6C8F996C3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77E2-3C8E-4CB6-82B7-F862C9E52B1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7B071-5690-43AC-B510-18F5FFCC5F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2639-4077-417F-9860-BDC3793A077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2E10-9D7F-4753-9778-9594E3F2281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7F5E7-75BF-4069-ADD2-3BADA2F1D37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2018-9155-48D1-A9F2-074DB67AD6A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CFE46-9E2E-4C5C-B6D5-58990F72E11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BD5F-7A6B-438E-ADC2-950C5F86855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66E7A63-4323-4805-890A-2DFDAFB1EAD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700808"/>
            <a:ext cx="8839200" cy="2520950"/>
          </a:xfrm>
        </p:spPr>
        <p:txBody>
          <a:bodyPr/>
          <a:lstStyle/>
          <a:p>
            <a:pPr eaLnBrk="1" hangingPunct="1"/>
            <a:r>
              <a:rPr lang="en-US" altLang="zh-CN" sz="8000" b="1" dirty="0" smtClean="0">
                <a:solidFill>
                  <a:srgbClr val="3333FF"/>
                </a:solidFill>
                <a:latin typeface="Times New Roman" pitchFamily="18" charset="0"/>
              </a:rPr>
              <a:t>Summary </a:t>
            </a:r>
            <a:br>
              <a:rPr lang="en-US" altLang="zh-CN" sz="8000" b="1" dirty="0" smtClean="0">
                <a:solidFill>
                  <a:srgbClr val="3333FF"/>
                </a:solidFill>
                <a:latin typeface="Times New Roman" pitchFamily="18" charset="0"/>
              </a:rPr>
            </a:br>
            <a:r>
              <a:rPr lang="en-US" altLang="zh-CN" sz="8000" b="1" dirty="0" smtClean="0">
                <a:solidFill>
                  <a:srgbClr val="3333FF"/>
                </a:solidFill>
                <a:latin typeface="Times New Roman" pitchFamily="18" charset="0"/>
              </a:rPr>
              <a:t>of catabolism</a:t>
            </a:r>
            <a:endParaRPr lang="en-US" altLang="zh-CN" sz="8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zh-CN" sz="4400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0"/>
            <a:ext cx="6005512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42988" y="6165850"/>
            <a:ext cx="7059612" cy="5191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Times New Roman" pitchFamily="18" charset="0"/>
              </a:rPr>
              <a:t>Regulation of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muscle</a:t>
            </a:r>
            <a:r>
              <a:rPr lang="en-US" altLang="zh-CN" sz="2800" dirty="0">
                <a:latin typeface="Times New Roman" pitchFamily="18" charset="0"/>
              </a:rPr>
              <a:t> glycogen phosphorylase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107504" y="2348880"/>
            <a:ext cx="3676006" cy="13849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 mechanism of</a:t>
            </a:r>
          </a:p>
          <a:p>
            <a:pPr algn="l"/>
            <a:r>
              <a:rPr lang="en-US" altLang="zh-CN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epinephrine and </a:t>
            </a:r>
          </a:p>
          <a:p>
            <a:pPr algn="l"/>
            <a:r>
              <a:rPr lang="en-US" altLang="zh-CN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 action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04813"/>
            <a:ext cx="40719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箭头连接符 2"/>
          <p:cNvCxnSpPr/>
          <p:nvPr/>
        </p:nvCxnSpPr>
        <p:spPr bwMode="auto">
          <a:xfrm>
            <a:off x="4427984" y="5700654"/>
            <a:ext cx="5040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直接箭头连接符 4"/>
          <p:cNvCxnSpPr/>
          <p:nvPr/>
        </p:nvCxnSpPr>
        <p:spPr bwMode="auto">
          <a:xfrm flipH="1">
            <a:off x="6804248" y="5733256"/>
            <a:ext cx="6480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566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3333CC"/>
                </a:solidFill>
                <a:latin typeface="Times New Roman" pitchFamily="18" charset="0"/>
              </a:rPr>
              <a:t>Glycogen phosphorylase is also regulated allosterically, but differently in muscle and liver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60575"/>
            <a:ext cx="891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itchFamily="18" charset="0"/>
              </a:rPr>
              <a:t>In muscle: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CC0000"/>
                </a:solidFill>
                <a:latin typeface="Times New Roman" pitchFamily="18" charset="0"/>
              </a:rPr>
              <a:t>AMP</a:t>
            </a:r>
            <a:r>
              <a:rPr lang="en-US" altLang="zh-CN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</a:rPr>
              <a:t>or </a:t>
            </a:r>
            <a:r>
              <a:rPr lang="en-US" altLang="zh-CN" b="1" dirty="0" smtClean="0">
                <a:solidFill>
                  <a:srgbClr val="CC0000"/>
                </a:solidFill>
                <a:latin typeface="Times New Roman" pitchFamily="18" charset="0"/>
              </a:rPr>
              <a:t>Ca</a:t>
            </a:r>
            <a:r>
              <a:rPr lang="en-US" altLang="zh-CN" b="1" baseline="30000" dirty="0" smtClean="0">
                <a:solidFill>
                  <a:srgbClr val="CC0000"/>
                </a:solidFill>
                <a:latin typeface="Times New Roman" pitchFamily="18" charset="0"/>
              </a:rPr>
              <a:t>2+</a:t>
            </a:r>
            <a:r>
              <a:rPr lang="en-US" altLang="zh-CN" b="1" dirty="0" smtClean="0">
                <a:latin typeface="Times New Roman" pitchFamily="18" charset="0"/>
              </a:rPr>
              <a:t> activates the </a:t>
            </a:r>
            <a:r>
              <a:rPr lang="en-US" altLang="zh-CN" b="1" i="1" dirty="0" smtClean="0">
                <a:latin typeface="Times New Roman" pitchFamily="18" charset="0"/>
              </a:rPr>
              <a:t>b</a:t>
            </a:r>
            <a:r>
              <a:rPr lang="en-US" altLang="zh-CN" b="1" dirty="0" smtClean="0">
                <a:latin typeface="Times New Roman" pitchFamily="18" charset="0"/>
              </a:rPr>
              <a:t> form of the</a:t>
            </a:r>
            <a:r>
              <a:rPr lang="en-US" altLang="zh-CN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</a:rPr>
              <a:t>enzyme.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3333CC"/>
                </a:solidFill>
                <a:latin typeface="Times New Roman" pitchFamily="18" charset="0"/>
              </a:rPr>
              <a:t>ATP</a:t>
            </a:r>
            <a:r>
              <a:rPr lang="en-US" altLang="zh-CN" b="1" dirty="0" smtClean="0">
                <a:latin typeface="Times New Roman" pitchFamily="18" charset="0"/>
              </a:rPr>
              <a:t> inactivates the enzyme.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itchFamily="18" charset="0"/>
              </a:rPr>
              <a:t>In liver: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3333CC"/>
                </a:solidFill>
                <a:latin typeface="Times New Roman" pitchFamily="18" charset="0"/>
              </a:rPr>
              <a:t>Glucose</a:t>
            </a:r>
            <a:r>
              <a:rPr lang="en-US" altLang="zh-CN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</a:rPr>
              <a:t>binds to the </a:t>
            </a:r>
            <a:r>
              <a:rPr lang="en-US" altLang="zh-CN" b="1" i="1" dirty="0" smtClean="0">
                <a:latin typeface="Times New Roman" pitchFamily="18" charset="0"/>
              </a:rPr>
              <a:t>a</a:t>
            </a:r>
            <a:r>
              <a:rPr lang="en-US" altLang="zh-CN" b="1" dirty="0" smtClean="0">
                <a:latin typeface="Times New Roman" pitchFamily="18" charset="0"/>
              </a:rPr>
              <a:t> form of enzyme, exposing the phosphorylated Ser residues to the action of phosphorylase </a:t>
            </a:r>
            <a:r>
              <a:rPr lang="en-US" altLang="zh-CN" b="1" i="1" dirty="0" smtClean="0">
                <a:latin typeface="Times New Roman" pitchFamily="18" charset="0"/>
              </a:rPr>
              <a:t>a</a:t>
            </a:r>
            <a:r>
              <a:rPr lang="en-US" altLang="zh-CN" b="1" dirty="0" smtClean="0">
                <a:latin typeface="Times New Roman" pitchFamily="18" charset="0"/>
              </a:rPr>
              <a:t> phosphatase and converting it to the less active</a:t>
            </a:r>
            <a:r>
              <a:rPr lang="en-US" altLang="zh-CN" b="1" i="1" dirty="0" smtClean="0">
                <a:latin typeface="Times New Roman" pitchFamily="18" charset="0"/>
              </a:rPr>
              <a:t> b</a:t>
            </a:r>
            <a:r>
              <a:rPr lang="en-US" altLang="zh-CN" b="1" dirty="0" smtClean="0">
                <a:latin typeface="Times New Roman" pitchFamily="18" charset="0"/>
              </a:rPr>
              <a:t> form.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63575" y="446088"/>
            <a:ext cx="7580313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CC0000"/>
                </a:solidFill>
                <a:latin typeface="Times New Roman" pitchFamily="18" charset="0"/>
              </a:rPr>
              <a:t>The </a:t>
            </a:r>
            <a:r>
              <a:rPr lang="en-US" altLang="zh-CN" sz="3200" dirty="0">
                <a:solidFill>
                  <a:srgbClr val="3333CC"/>
                </a:solidFill>
                <a:latin typeface="Times New Roman" pitchFamily="18" charset="0"/>
              </a:rPr>
              <a:t>liver</a:t>
            </a:r>
            <a:r>
              <a:rPr lang="en-US" altLang="zh-CN" sz="3200" dirty="0">
                <a:solidFill>
                  <a:srgbClr val="CC0000"/>
                </a:solidFill>
                <a:latin typeface="Times New Roman" pitchFamily="18" charset="0"/>
              </a:rPr>
              <a:t> glycogen phosphorylase </a:t>
            </a:r>
            <a:r>
              <a:rPr lang="en-US" altLang="zh-CN" sz="3200" i="1" dirty="0">
                <a:solidFill>
                  <a:srgbClr val="CC0000"/>
                </a:solidFill>
                <a:latin typeface="Times New Roman" pitchFamily="18" charset="0"/>
              </a:rPr>
              <a:t>a</a:t>
            </a:r>
            <a:r>
              <a:rPr lang="en-US" altLang="zh-CN" sz="3200" dirty="0">
                <a:solidFill>
                  <a:srgbClr val="CC0000"/>
                </a:solidFill>
                <a:latin typeface="Times New Roman" pitchFamily="18" charset="0"/>
              </a:rPr>
              <a:t> is </a:t>
            </a:r>
          </a:p>
          <a:p>
            <a:pPr algn="ctr"/>
            <a:r>
              <a:rPr lang="en-US" altLang="zh-CN" sz="3200" dirty="0">
                <a:solidFill>
                  <a:srgbClr val="CC0000"/>
                </a:solidFill>
                <a:latin typeface="Times New Roman" pitchFamily="18" charset="0"/>
              </a:rPr>
              <a:t>negatively regulated by glucose, therefore,</a:t>
            </a:r>
          </a:p>
          <a:p>
            <a:pPr algn="ctr"/>
            <a:r>
              <a:rPr lang="en-US" altLang="zh-CN" sz="3200" dirty="0">
                <a:solidFill>
                  <a:srgbClr val="CC0000"/>
                </a:solidFill>
                <a:latin typeface="Times New Roman" pitchFamily="18" charset="0"/>
              </a:rPr>
              <a:t>can function as a </a:t>
            </a:r>
            <a:r>
              <a:rPr lang="en-US" altLang="zh-CN" sz="3200" dirty="0">
                <a:solidFill>
                  <a:srgbClr val="3333CC"/>
                </a:solidFill>
                <a:latin typeface="Times New Roman" pitchFamily="18" charset="0"/>
              </a:rPr>
              <a:t>glucose sensor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68638"/>
            <a:ext cx="85359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906588" y="5038725"/>
            <a:ext cx="184150" cy="10064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sz="3200" dirty="0">
              <a:solidFill>
                <a:schemeClr val="tx1"/>
              </a:solidFill>
            </a:endParaRP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549275"/>
            <a:ext cx="621982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2832100" cy="9461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Fates of pyruvate</a:t>
            </a:r>
          </a:p>
          <a:p>
            <a:endParaRPr lang="en-US" altLang="zh-CN" dirty="0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4427538" y="2205038"/>
            <a:ext cx="1150937" cy="360362"/>
          </a:xfrm>
          <a:prstGeom prst="rect">
            <a:avLst/>
          </a:prstGeom>
          <a:noFill/>
          <a:ln w="28575" cap="sq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963827" y="4618722"/>
            <a:ext cx="2253822" cy="6463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as a precursor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anabolic reactions</a:t>
            </a:r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>
            <a:off x="3132138" y="2708275"/>
            <a:ext cx="1368425" cy="1944688"/>
          </a:xfrm>
          <a:prstGeom prst="line">
            <a:avLst/>
          </a:prstGeom>
          <a:noFill/>
          <a:ln w="28575" cap="sq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02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/>
      <p:bldP spid="389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535988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00200" y="588963"/>
            <a:ext cx="571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000" dirty="0">
                <a:solidFill>
                  <a:schemeClr val="accent2"/>
                </a:solidFill>
                <a:latin typeface="Times New Roman" pitchFamily="18" charset="0"/>
              </a:rPr>
              <a:t>Production of acetyl-CoA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76463" y="5748338"/>
            <a:ext cx="5353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</a:rPr>
              <a:t>Oxidative decarboxylation</a:t>
            </a:r>
          </a:p>
          <a:p>
            <a:pPr eaLnBrk="0" hangingPunct="0"/>
            <a:endParaRPr lang="en-US" altLang="zh-CN" sz="3600" b="0" dirty="0">
              <a:latin typeface="Times New Roman" pitchFamily="18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195513" y="2349500"/>
            <a:ext cx="12239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427538" y="2565400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284663" y="2924175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276600" y="2781300"/>
            <a:ext cx="790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356100" y="3213100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39838" y="6108700"/>
            <a:ext cx="644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dirty="0">
                <a:solidFill>
                  <a:srgbClr val="3333CC"/>
                </a:solidFill>
                <a:latin typeface="Times New Roman" pitchFamily="18" charset="0"/>
              </a:rPr>
              <a:t>Reactions of the citric acid cycle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0"/>
            <a:ext cx="5926138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16238" y="1052513"/>
            <a:ext cx="1150937" cy="576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708400" y="0"/>
            <a:ext cx="1077913" cy="549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148263" y="5373688"/>
            <a:ext cx="792162" cy="71437"/>
          </a:xfrm>
          <a:prstGeom prst="leftArrow">
            <a:avLst>
              <a:gd name="adj1" fmla="val 50000"/>
              <a:gd name="adj2" fmla="val 27722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659563" y="4437063"/>
            <a:ext cx="792162" cy="71437"/>
          </a:xfrm>
          <a:prstGeom prst="leftArrow">
            <a:avLst>
              <a:gd name="adj1" fmla="val 50000"/>
              <a:gd name="adj2" fmla="val 27722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795963" y="333375"/>
            <a:ext cx="792162" cy="71438"/>
          </a:xfrm>
          <a:prstGeom prst="leftArrow">
            <a:avLst>
              <a:gd name="adj1" fmla="val 50000"/>
              <a:gd name="adj2" fmla="val 27722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 sz="2400" b="0">
              <a:latin typeface="Times" pitchFamily="48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011863" y="5661025"/>
            <a:ext cx="792162" cy="71438"/>
          </a:xfrm>
          <a:prstGeom prst="leftArrow">
            <a:avLst>
              <a:gd name="adj1" fmla="val 50000"/>
              <a:gd name="adj2" fmla="val 27722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 sz="2400" b="0">
              <a:latin typeface="Times" pitchFamily="48" charset="0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7451725" y="4076700"/>
            <a:ext cx="792163" cy="71438"/>
          </a:xfrm>
          <a:prstGeom prst="leftArrow">
            <a:avLst>
              <a:gd name="adj1" fmla="val 50000"/>
              <a:gd name="adj2" fmla="val 27722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 sz="2400" b="0">
              <a:latin typeface="Times" pitchFamily="48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003800" y="549275"/>
            <a:ext cx="792163" cy="71438"/>
          </a:xfrm>
          <a:prstGeom prst="leftArrow">
            <a:avLst>
              <a:gd name="adj1" fmla="val 50000"/>
              <a:gd name="adj2" fmla="val 27722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 sz="2400" b="0">
              <a:latin typeface="Times" pitchFamily="48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10800000">
            <a:off x="1116013" y="3068638"/>
            <a:ext cx="792162" cy="71437"/>
          </a:xfrm>
          <a:prstGeom prst="leftArrow">
            <a:avLst>
              <a:gd name="adj1" fmla="val 50000"/>
              <a:gd name="adj2" fmla="val 27722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zh-CN" altLang="zh-CN" sz="2400" b="0">
              <a:latin typeface="Times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117600"/>
            <a:ext cx="8535987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Line 6"/>
          <p:cNvSpPr>
            <a:spLocks noChangeShapeType="1"/>
          </p:cNvSpPr>
          <p:nvPr/>
        </p:nvSpPr>
        <p:spPr bwMode="auto">
          <a:xfrm>
            <a:off x="395288" y="5300663"/>
            <a:ext cx="2951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107950" y="3357563"/>
            <a:ext cx="87852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250825" y="765175"/>
            <a:ext cx="133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*****</a:t>
            </a:r>
            <a:endParaRPr lang="zh-CN" altLang="en-US" sz="3600" b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9388" y="5969000"/>
            <a:ext cx="91074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Citric acid cycle provides precursors for many biosynthetic pathways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0"/>
            <a:ext cx="772477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 bwMode="auto">
          <a:xfrm>
            <a:off x="7380312" y="2852936"/>
            <a:ext cx="100811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979712" y="2852936"/>
            <a:ext cx="100811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800" b="1" dirty="0" smtClean="0">
                <a:solidFill>
                  <a:srgbClr val="3333CC"/>
                </a:solidFill>
                <a:latin typeface="Times New Roman" pitchFamily="18" charset="0"/>
              </a:rPr>
              <a:t>Regulation of the citric acid cycle</a:t>
            </a:r>
            <a:endParaRPr lang="en-US" altLang="zh-CN" sz="4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915400" cy="53006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b="1" dirty="0" smtClean="0">
                <a:latin typeface="Times New Roman" pitchFamily="18" charset="0"/>
              </a:rPr>
              <a:t>Regulatory enzymes:</a:t>
            </a:r>
          </a:p>
          <a:p>
            <a:pPr eaLnBrk="1" hangingPunct="1">
              <a:buFontTx/>
              <a:buNone/>
            </a:pPr>
            <a:r>
              <a:rPr lang="en-US" altLang="zh-CN" sz="3600" b="1" dirty="0" smtClean="0">
                <a:solidFill>
                  <a:srgbClr val="CC0000"/>
                </a:solidFill>
                <a:latin typeface="Times New Roman" pitchFamily="18" charset="0"/>
              </a:rPr>
              <a:t>Pyruvate dehydrogenase complex</a:t>
            </a:r>
          </a:p>
          <a:p>
            <a:pPr eaLnBrk="1" hangingPunct="1">
              <a:buFontTx/>
              <a:buNone/>
            </a:pPr>
            <a:r>
              <a:rPr lang="en-US" altLang="zh-CN" sz="3600" b="1" dirty="0" smtClean="0">
                <a:solidFill>
                  <a:srgbClr val="CC0000"/>
                </a:solidFill>
                <a:latin typeface="Times New Roman" pitchFamily="18" charset="0"/>
              </a:rPr>
              <a:t>Citrate synthase</a:t>
            </a:r>
          </a:p>
          <a:p>
            <a:pPr eaLnBrk="1" hangingPunct="1">
              <a:buFontTx/>
              <a:buNone/>
            </a:pPr>
            <a:r>
              <a:rPr lang="en-US" altLang="zh-CN" sz="3600" b="1" dirty="0" smtClean="0">
                <a:solidFill>
                  <a:srgbClr val="CC0000"/>
                </a:solidFill>
                <a:latin typeface="Times New Roman" pitchFamily="18" charset="0"/>
              </a:rPr>
              <a:t>Isocitrate dehydrogenase</a:t>
            </a:r>
          </a:p>
          <a:p>
            <a:pPr eaLnBrk="1" hangingPunct="1">
              <a:buFontTx/>
              <a:buNone/>
            </a:pPr>
            <a:r>
              <a:rPr lang="en-US" altLang="zh-CN" sz="3600" b="1" dirty="0" smtClean="0">
                <a:solidFill>
                  <a:srgbClr val="CC0000"/>
                </a:solidFill>
                <a:latin typeface="Symbol" pitchFamily="18" charset="2"/>
              </a:rPr>
              <a:t>a</a:t>
            </a:r>
            <a:r>
              <a:rPr lang="en-US" altLang="zh-CN" sz="3600" b="1" dirty="0" smtClean="0">
                <a:solidFill>
                  <a:srgbClr val="CC0000"/>
                </a:solidFill>
                <a:latin typeface="Times New Roman" pitchFamily="18" charset="0"/>
              </a:rPr>
              <a:t>-ketoglutarate dehydrogenase</a:t>
            </a:r>
          </a:p>
          <a:p>
            <a:pPr eaLnBrk="1" hangingPunct="1">
              <a:buFontTx/>
              <a:buNone/>
            </a:pPr>
            <a:endParaRPr lang="en-US" altLang="zh-CN" sz="3600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400" b="1" dirty="0" smtClean="0">
                <a:solidFill>
                  <a:srgbClr val="3333CC"/>
                </a:solidFill>
                <a:latin typeface="Times New Roman" pitchFamily="18" charset="0"/>
              </a:rPr>
              <a:t>Major Catabolic Pathways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latin typeface="Times New Roman" pitchFamily="18" charset="0"/>
              </a:rPr>
              <a:t>Glycolysis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*****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latin typeface="Times New Roman" pitchFamily="18" charset="0"/>
              </a:rPr>
              <a:t>Citric acid cycle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 *****</a:t>
            </a:r>
            <a:endParaRPr lang="en-US" altLang="zh-CN" sz="4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latin typeface="Times New Roman" pitchFamily="18" charset="0"/>
              </a:rPr>
              <a:t> </a:t>
            </a:r>
            <a:r>
              <a:rPr lang="en-US" altLang="zh-CN" sz="4000" b="1" dirty="0" smtClean="0">
                <a:latin typeface="Symbol" pitchFamily="18" charset="2"/>
              </a:rPr>
              <a:t>b</a:t>
            </a:r>
            <a:r>
              <a:rPr lang="en-US" altLang="zh-CN" sz="4000" b="1" dirty="0" smtClean="0">
                <a:latin typeface="Times New Roman" pitchFamily="18" charset="0"/>
              </a:rPr>
              <a:t>-oxidation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latin typeface="Times New Roman" pitchFamily="18" charset="0"/>
              </a:rPr>
              <a:t>Urea cycle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latin typeface="Times New Roman" pitchFamily="18" charset="0"/>
              </a:rPr>
              <a:t>Oxidative phosphorylation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latin typeface="Times New Roman" pitchFamily="18" charset="0"/>
              </a:rPr>
              <a:t>Photophosphorylation</a:t>
            </a:r>
          </a:p>
          <a:p>
            <a:pPr eaLnBrk="1" hangingPunct="1">
              <a:lnSpc>
                <a:spcPct val="90000"/>
              </a:lnSpc>
            </a:pPr>
            <a:endParaRPr lang="en-US" altLang="zh-CN" sz="4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3333CC"/>
                </a:solidFill>
                <a:latin typeface="Times New Roman" pitchFamily="18" charset="0"/>
              </a:rPr>
              <a:t>The pyruvate dehydrogenase complex in vertebrates is regulated allosterically and covalently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formation of acetyl-CoA from pyruvate is a  key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irreversible</a:t>
            </a:r>
            <a:r>
              <a:rPr lang="en-US" altLang="zh-CN" b="1" dirty="0" smtClean="0">
                <a:latin typeface="Times New Roman" pitchFamily="18" charset="0"/>
              </a:rPr>
              <a:t> step in animals because they are unable to convert acetyl-CoA to glucose.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complex (in all organisms) is allosterically inhibited by signaling molecules indicating a rich source of energy, e.g., ATP, acetyl-CoA, NADH, long chain fatty acids; activated by molecules indicating a lack (or demand) of energy, e.g., AMP, CoA, NAD</a:t>
            </a:r>
            <a:r>
              <a:rPr lang="en-US" altLang="zh-CN" b="1" baseline="30000" dirty="0" smtClean="0"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, Ca</a:t>
            </a:r>
            <a:r>
              <a:rPr lang="en-US" altLang="zh-CN" b="1" baseline="30000" dirty="0" smtClean="0">
                <a:latin typeface="Times New Roman" pitchFamily="18" charset="0"/>
              </a:rPr>
              <a:t>2+</a:t>
            </a:r>
            <a:r>
              <a:rPr lang="en-US" altLang="zh-CN" b="1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106363"/>
            <a:ext cx="7772400" cy="10636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activity of the complex (in vertebrates, probably also in plants, but not in </a:t>
            </a:r>
            <a:r>
              <a:rPr lang="en-US" altLang="zh-CN" b="1" i="1" dirty="0" smtClean="0">
                <a:latin typeface="Times New Roman" pitchFamily="18" charset="0"/>
              </a:rPr>
              <a:t>E. coli</a:t>
            </a:r>
            <a:r>
              <a:rPr lang="en-US" altLang="zh-CN" b="1" dirty="0" smtClean="0">
                <a:latin typeface="Times New Roman" pitchFamily="18" charset="0"/>
              </a:rPr>
              <a:t>) is also regulated by reversible phosphorylation of one of the enzymes,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altLang="zh-CN" b="1" dirty="0" smtClean="0">
                <a:latin typeface="Times New Roman" pitchFamily="18" charset="0"/>
              </a:rPr>
              <a:t>, in the complex: phosphorylation of a specific Ser residue inhibits and dephosphorylation activates the complex.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kinase and phosphatase is also part of the enzyme complex.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   E</a:t>
            </a:r>
            <a:r>
              <a:rPr lang="en-US" altLang="zh-CN" sz="40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 (unphosphorylated)---active</a:t>
            </a:r>
            <a:endParaRPr lang="en-US" altLang="zh-CN" sz="4000" b="1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4000" b="1" dirty="0" smtClean="0">
                <a:solidFill>
                  <a:srgbClr val="00CC00"/>
                </a:solidFill>
                <a:latin typeface="Times New Roman" pitchFamily="18" charset="0"/>
              </a:rPr>
              <a:t>   E</a:t>
            </a:r>
            <a:r>
              <a:rPr lang="en-US" altLang="zh-CN" sz="4000" b="1" baseline="-25000" dirty="0" smtClean="0">
                <a:solidFill>
                  <a:srgbClr val="00CC00"/>
                </a:solidFill>
                <a:latin typeface="Times New Roman" pitchFamily="18" charset="0"/>
              </a:rPr>
              <a:t>1</a:t>
            </a:r>
            <a:r>
              <a:rPr lang="en-US" altLang="zh-CN" sz="4000" b="1" dirty="0" smtClean="0">
                <a:solidFill>
                  <a:srgbClr val="00CC00"/>
                </a:solidFill>
                <a:latin typeface="Times New Roman" pitchFamily="18" charset="0"/>
              </a:rPr>
              <a:t> (phosphorylated)---inactive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4000" b="1" dirty="0" smtClean="0">
                <a:solidFill>
                  <a:srgbClr val="00CC00"/>
                </a:solidFill>
                <a:latin typeface="Times New Roman" pitchFamily="18" charset="0"/>
              </a:rPr>
              <a:t>   Kinase involved is activated by ATP,   but inhibited by a drug called </a:t>
            </a:r>
            <a:r>
              <a:rPr lang="en-US" altLang="zh-CN" sz="4000" b="1" dirty="0" smtClean="0">
                <a:latin typeface="Times New Roman" pitchFamily="18" charset="0"/>
              </a:rPr>
              <a:t>dichloroacetate</a:t>
            </a:r>
            <a:r>
              <a:rPr lang="en-US" altLang="zh-CN" sz="4000" b="1" dirty="0" smtClean="0">
                <a:solidFill>
                  <a:srgbClr val="00CC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59632" y="6216650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600" dirty="0">
                <a:solidFill>
                  <a:srgbClr val="3333CC"/>
                </a:solidFill>
                <a:latin typeface="Times New Roman" pitchFamily="18" charset="0"/>
              </a:rPr>
              <a:t>Regulation of the citric acid cycle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88913"/>
            <a:ext cx="519430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9750" y="6278563"/>
            <a:ext cx="8037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CC"/>
                </a:solidFill>
                <a:latin typeface="Times New Roman" pitchFamily="18" charset="0"/>
              </a:rPr>
              <a:t>Conversion of a fatty acid to a fatty acyl-CoA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8913"/>
            <a:ext cx="809148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rnit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6338"/>
            <a:ext cx="9144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4213" y="5589588"/>
            <a:ext cx="76215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3333CC"/>
                </a:solidFill>
                <a:latin typeface="Times New Roman" pitchFamily="18" charset="0"/>
              </a:rPr>
              <a:t>Fatty acid entry into mitochondria </a:t>
            </a:r>
          </a:p>
          <a:p>
            <a:pPr algn="ctr"/>
            <a:r>
              <a:rPr lang="en-US" altLang="zh-CN" sz="3200" dirty="0">
                <a:solidFill>
                  <a:srgbClr val="3333CC"/>
                </a:solidFill>
                <a:latin typeface="Times New Roman" pitchFamily="18" charset="0"/>
              </a:rPr>
              <a:t>via the acyl-carnitine/carnitine transporter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8535988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51050" y="6278563"/>
            <a:ext cx="453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CC"/>
                </a:solidFill>
                <a:latin typeface="Times New Roman" pitchFamily="18" charset="0"/>
              </a:rPr>
              <a:t>The </a:t>
            </a:r>
            <a:r>
              <a:rPr lang="en-US" altLang="zh-CN" sz="3200" dirty="0">
                <a:solidFill>
                  <a:srgbClr val="3333CC"/>
                </a:solidFill>
                <a:latin typeface="Symbol" pitchFamily="18" charset="2"/>
              </a:rPr>
              <a:t>b</a:t>
            </a:r>
            <a:r>
              <a:rPr lang="en-US" altLang="zh-CN" sz="3200" dirty="0">
                <a:solidFill>
                  <a:srgbClr val="3333CC"/>
                </a:solidFill>
                <a:latin typeface="Times New Roman" pitchFamily="18" charset="0"/>
              </a:rPr>
              <a:t>-oxidation pathway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8913"/>
            <a:ext cx="6207125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676400"/>
            <a:ext cx="85359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323850" y="3357563"/>
            <a:ext cx="84248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395288" y="5013325"/>
            <a:ext cx="75263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</a:rPr>
              <a:t>Palmitoyl-CoA+23O</a:t>
            </a:r>
            <a:r>
              <a:rPr lang="en-US" altLang="zh-CN" sz="3600" b="1" baseline="-25000" dirty="0">
                <a:latin typeface="Times New Roman" pitchFamily="18" charset="0"/>
              </a:rPr>
              <a:t>2</a:t>
            </a:r>
            <a:r>
              <a:rPr lang="en-US" altLang="zh-CN" sz="3600" b="1" dirty="0">
                <a:latin typeface="Times New Roman" pitchFamily="18" charset="0"/>
              </a:rPr>
              <a:t>+108P</a:t>
            </a:r>
            <a:r>
              <a:rPr lang="en-US" altLang="zh-CN" sz="3600" b="1" baseline="-25000" dirty="0">
                <a:latin typeface="Times New Roman" pitchFamily="18" charset="0"/>
              </a:rPr>
              <a:t>i</a:t>
            </a:r>
            <a:r>
              <a:rPr lang="en-US" altLang="zh-CN" sz="3600" b="1" dirty="0">
                <a:latin typeface="Times New Roman" pitchFamily="18" charset="0"/>
              </a:rPr>
              <a:t>+108ADP</a:t>
            </a:r>
          </a:p>
          <a:p>
            <a:r>
              <a:rPr lang="en-US" altLang="zh-CN" sz="3600" b="1" dirty="0">
                <a:latin typeface="Times New Roman" pitchFamily="18" charset="0"/>
              </a:rPr>
              <a:t>       </a:t>
            </a:r>
          </a:p>
          <a:p>
            <a:r>
              <a:rPr lang="en-US" altLang="zh-CN" sz="3600" b="1" dirty="0">
                <a:latin typeface="Times New Roman" pitchFamily="18" charset="0"/>
              </a:rPr>
              <a:t>       CoA+108ATP+16CO</a:t>
            </a:r>
            <a:r>
              <a:rPr lang="en-US" altLang="zh-CN" sz="3600" b="1" baseline="-25000" dirty="0">
                <a:latin typeface="Times New Roman" pitchFamily="18" charset="0"/>
              </a:rPr>
              <a:t>2</a:t>
            </a:r>
            <a:r>
              <a:rPr lang="en-US" altLang="zh-CN" sz="3600" b="1" dirty="0">
                <a:latin typeface="Times New Roman" pitchFamily="18" charset="0"/>
              </a:rPr>
              <a:t>+23H</a:t>
            </a:r>
            <a:r>
              <a:rPr lang="en-US" altLang="zh-CN" sz="3600" b="1" baseline="-25000" dirty="0">
                <a:latin typeface="Times New Roman" pitchFamily="18" charset="0"/>
              </a:rPr>
              <a:t>2</a:t>
            </a:r>
            <a:r>
              <a:rPr lang="en-US" altLang="zh-CN" sz="3600" b="1" dirty="0">
                <a:latin typeface="Times New Roman" pitchFamily="18" charset="0"/>
              </a:rPr>
              <a:t>O</a:t>
            </a:r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4143375" y="5572125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126876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*****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489075"/>
            <a:ext cx="8535987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5288" y="5734050"/>
            <a:ext cx="823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itchFamily="18" charset="0"/>
              </a:rPr>
              <a:t>Coordinated regulation of fatty acid synthesis and breakdown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276600" y="3789363"/>
            <a:ext cx="1079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63575" y="6207125"/>
            <a:ext cx="7643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Ketone body formation and export from the liver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88913"/>
            <a:ext cx="5627687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19113" y="6257925"/>
            <a:ext cx="78660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Times New Roman" pitchFamily="18" charset="0"/>
              </a:rPr>
              <a:t>Overview of catabolism of amino groups in vertebrate liver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60350"/>
            <a:ext cx="5561013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 bwMode="auto">
          <a:xfrm>
            <a:off x="6372200" y="2348880"/>
            <a:ext cx="100811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444208" y="4581128"/>
            <a:ext cx="100811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85875" y="6045200"/>
            <a:ext cx="6796088" cy="5794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pathways of glucose utilization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7" name="Picture 5" descr="figure 14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165100"/>
            <a:ext cx="5965825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651500" y="3716338"/>
            <a:ext cx="1728788" cy="720725"/>
          </a:xfrm>
          <a:prstGeom prst="rect">
            <a:avLst/>
          </a:prstGeom>
          <a:noFill/>
          <a:ln w="38100" cap="sq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258888" y="3500438"/>
            <a:ext cx="2376487" cy="1008062"/>
          </a:xfrm>
          <a:prstGeom prst="rect">
            <a:avLst/>
          </a:prstGeom>
          <a:noFill/>
          <a:ln w="38100" cap="sq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81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87450" y="6165850"/>
            <a:ext cx="70056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Ammonia transport in the form of glutamine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0"/>
            <a:ext cx="4030663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6516688" y="4292600"/>
            <a:ext cx="8636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50825" y="2276475"/>
            <a:ext cx="358143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zh-CN" sz="2800" dirty="0"/>
              <a:t> </a:t>
            </a:r>
            <a:r>
              <a:rPr kumimoji="1" lang="en-US" altLang="zh-CN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Glucose-alanine cycle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33375"/>
            <a:ext cx="3389312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88913"/>
            <a:ext cx="45275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7704138" y="5445125"/>
            <a:ext cx="1439862" cy="144463"/>
          </a:xfrm>
          <a:prstGeom prst="leftArrow">
            <a:avLst>
              <a:gd name="adj1" fmla="val 50000"/>
              <a:gd name="adj2" fmla="val 249175"/>
            </a:avLst>
          </a:prstGeom>
          <a:solidFill>
            <a:srgbClr val="0000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11188" y="6400800"/>
            <a:ext cx="82407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3333CC"/>
                </a:solidFill>
                <a:latin typeface="Times New Roman" pitchFamily="18" charset="0"/>
              </a:rPr>
              <a:t>Urea cycle and reactions that feed amino groups into the cycle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9388" y="3644900"/>
            <a:ext cx="4467225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ornithine transcarbamoylase</a:t>
            </a:r>
            <a:r>
              <a:rPr lang="en-US" altLang="zh-CN" sz="2400" b="0" dirty="0">
                <a:latin typeface="Times New Roman" pitchFamily="18" charset="0"/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argininosuccinate synthetase</a:t>
            </a:r>
            <a:r>
              <a:rPr lang="en-US" altLang="zh-CN" sz="2400" b="0" dirty="0">
                <a:latin typeface="Times New Roman" pitchFamily="18" charset="0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argininosuccinate lyase</a:t>
            </a:r>
          </a:p>
          <a:p>
            <a:pPr marL="457200" indent="-457200">
              <a:buFontTx/>
              <a:buAutoNum type="arabicPeriod"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arginase</a:t>
            </a:r>
          </a:p>
          <a:p>
            <a:pPr marL="457200" indent="-457200">
              <a:buFontTx/>
              <a:buAutoNum type="arabicPeriod"/>
            </a:pPr>
            <a:endParaRPr lang="en-US" altLang="zh-CN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643438" y="2276475"/>
            <a:ext cx="6477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7235825" y="3789363"/>
            <a:ext cx="4318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140200" y="4724400"/>
            <a:ext cx="647700" cy="4318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4643438" y="6308725"/>
            <a:ext cx="576262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5795963" y="2060575"/>
            <a:ext cx="288925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932363" y="2133600"/>
            <a:ext cx="288925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18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2401"/>
            <a:ext cx="6639074" cy="602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6093296"/>
            <a:ext cx="8819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Links between the urea cycle and citric acid cycle</a:t>
            </a:r>
            <a:endParaRPr lang="zh-CN" alt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915816" y="2204864"/>
            <a:ext cx="1440160" cy="432048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The rate of urea synthesis is controlled at two levels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Allosteric regulation of enzyme activity (fast):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   N-acetylglutamate</a:t>
            </a:r>
            <a:r>
              <a:rPr lang="en-US" altLang="zh-CN" b="1" dirty="0" smtClean="0">
                <a:latin typeface="Times New Roman" pitchFamily="18" charset="0"/>
              </a:rPr>
              <a:t>, synthesized from acetyl-CoA and glutamate by the catalysis of N-acetylglutamate synthase, positively regulates carbamoyl phosphate synthetase I activity.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Gene regulation of enzyme amount (slow): syntheses of the five liver enzymes involved in urea synthesis are increased during starvation (when energy has to be obtained from muscle proteins!) or after high protein uptake.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11188" y="5911850"/>
            <a:ext cx="7920037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The carbon skeletons of amino acids are oxidized via the citric acid </a:t>
            </a:r>
            <a:r>
              <a:rPr kumimoji="1" lang="en-US" altLang="zh-CN" sz="2800" dirty="0" smtClean="0">
                <a:solidFill>
                  <a:srgbClr val="3333CC"/>
                </a:solidFill>
                <a:latin typeface="Times New Roman" pitchFamily="18" charset="0"/>
              </a:rPr>
              <a:t>cycle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*****</a:t>
            </a:r>
          </a:p>
          <a:p>
            <a:pPr algn="ctr"/>
            <a:endParaRPr kumimoji="1" lang="en-US" altLang="zh-CN" sz="28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88913"/>
            <a:ext cx="6551612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箭头连接符 4"/>
          <p:cNvCxnSpPr/>
          <p:nvPr/>
        </p:nvCxnSpPr>
        <p:spPr bwMode="auto">
          <a:xfrm>
            <a:off x="4283968" y="764704"/>
            <a:ext cx="7920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直接箭头连接符 6"/>
          <p:cNvCxnSpPr/>
          <p:nvPr/>
        </p:nvCxnSpPr>
        <p:spPr bwMode="auto">
          <a:xfrm>
            <a:off x="1763688" y="4797152"/>
            <a:ext cx="7920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 rot="10800000">
            <a:off x="4644008" y="5805264"/>
            <a:ext cx="64807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60350"/>
            <a:ext cx="6551612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Amino acids can be converted to </a:t>
            </a:r>
          </a:p>
          <a:p>
            <a:pPr algn="ctr"/>
            <a:r>
              <a:rPr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glucose (glucogenic) or ketone bodies (ketogenic</a:t>
            </a:r>
            <a:r>
              <a:rPr lang="en-US" altLang="zh-CN" sz="2800" dirty="0" smtClean="0">
                <a:solidFill>
                  <a:srgbClr val="3333CC"/>
                </a:solidFill>
                <a:latin typeface="Times New Roman" pitchFamily="18" charset="0"/>
              </a:rPr>
              <a:t>)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</a:rPr>
              <a:t>*****</a:t>
            </a:r>
            <a:endParaRPr lang="en-US" altLang="zh-CN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altLang="zh-CN" sz="2800" dirty="0">
              <a:solidFill>
                <a:srgbClr val="3333CC"/>
              </a:solidFill>
              <a:latin typeface="Times New Roman" pitchFamily="18" charset="0"/>
            </a:endParaRPr>
          </a:p>
          <a:p>
            <a:endParaRPr lang="en-US" altLang="zh-CN" sz="2400" b="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611188" y="476250"/>
            <a:ext cx="6477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611188" y="692150"/>
            <a:ext cx="6477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395288" y="6278563"/>
            <a:ext cx="8512175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amino acid catabolism in mammals</a:t>
            </a:r>
          </a:p>
        </p:txBody>
      </p:sp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8913"/>
            <a:ext cx="6084887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矩形 4"/>
          <p:cNvSpPr>
            <a:spLocks noChangeArrowheads="1"/>
          </p:cNvSpPr>
          <p:nvPr/>
        </p:nvSpPr>
        <p:spPr bwMode="auto">
          <a:xfrm>
            <a:off x="5072063" y="1500188"/>
            <a:ext cx="928687" cy="500062"/>
          </a:xfrm>
          <a:prstGeom prst="rect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0901" name="矩形 5"/>
          <p:cNvSpPr>
            <a:spLocks noChangeArrowheads="1"/>
          </p:cNvSpPr>
          <p:nvPr/>
        </p:nvSpPr>
        <p:spPr bwMode="auto">
          <a:xfrm>
            <a:off x="3071813" y="1428750"/>
            <a:ext cx="928687" cy="500063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63688" y="5085184"/>
            <a:ext cx="1728192" cy="500063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704013" y="3853657"/>
            <a:ext cx="1036339" cy="500062"/>
          </a:xfrm>
          <a:prstGeom prst="rect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4993909" y="5681874"/>
            <a:ext cx="1036339" cy="500062"/>
          </a:xfrm>
          <a:prstGeom prst="rect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 bwMode="auto">
          <a:xfrm>
            <a:off x="4211960" y="2204864"/>
            <a:ext cx="0" cy="1032842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188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041400"/>
            <a:ext cx="8535987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7740650" y="2492375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7740650" y="5084763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660232" y="797391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</a:rPr>
              <a:t>*****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79613" y="578485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altLang="zh-CN" sz="2400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zh-CN" sz="2400" b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335463" y="3789363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en-US" altLang="zh-CN" sz="2400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zh-CN" sz="2400" b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0825" y="0"/>
            <a:ext cx="91440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dirty="0">
                <a:latin typeface="Times New Roman" pitchFamily="18" charset="0"/>
              </a:rPr>
              <a:t>Method 3: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 Effects of various specific inhibitors</a:t>
            </a:r>
            <a:r>
              <a:rPr lang="en-US" altLang="zh-CN" sz="3200" dirty="0">
                <a:latin typeface="Times New Roman" pitchFamily="18" charset="0"/>
              </a:rPr>
              <a:t> those before the blocked step should be reduced and those after should be oxidized.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zh-CN" sz="3200" dirty="0">
              <a:latin typeface="Times New Roman" pitchFamily="18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8535988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476375" y="2492375"/>
            <a:ext cx="144463" cy="720725"/>
          </a:xfrm>
          <a:prstGeom prst="upArrow">
            <a:avLst>
              <a:gd name="adj1" fmla="val 50000"/>
              <a:gd name="adj2" fmla="val 1247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8027988" y="5589588"/>
            <a:ext cx="144462" cy="720725"/>
          </a:xfrm>
          <a:prstGeom prst="upArrow">
            <a:avLst>
              <a:gd name="adj1" fmla="val 50000"/>
              <a:gd name="adj2" fmla="val 12472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635375" y="4076700"/>
            <a:ext cx="144463" cy="720725"/>
          </a:xfrm>
          <a:prstGeom prst="upArrow">
            <a:avLst>
              <a:gd name="adj1" fmla="val 50000"/>
              <a:gd name="adj2" fmla="val 1247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0" y="2636838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3333FF"/>
                </a:solidFill>
                <a:latin typeface="Times New Roman" pitchFamily="18" charset="0"/>
              </a:rPr>
              <a:t>Reduced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835150" y="2636838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Oxidized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851275" y="4221163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Oxidized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195513" y="4221163"/>
            <a:ext cx="131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3333FF"/>
                </a:solidFill>
                <a:latin typeface="Times New Roman" pitchFamily="18" charset="0"/>
              </a:rPr>
              <a:t>Reduced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588125" y="573405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3333FF"/>
                </a:solidFill>
                <a:latin typeface="Times New Roman" pitchFamily="18" charset="0"/>
              </a:rPr>
              <a:t>Reduced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379413"/>
            <a:ext cx="76517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0" y="2667000"/>
            <a:ext cx="4572000" cy="15240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CN" sz="2800" b="0" dirty="0">
              <a:solidFill>
                <a:schemeClr val="tx2"/>
              </a:solidFill>
              <a:latin typeface="Symbol" pitchFamily="18" charset="2"/>
            </a:endParaRPr>
          </a:p>
          <a:p>
            <a:pPr algn="ctr">
              <a:spcBef>
                <a:spcPct val="50000"/>
              </a:spcBef>
            </a:pPr>
            <a:endParaRPr lang="en-US" altLang="zh-CN" sz="4400" b="0" dirty="0">
              <a:solidFill>
                <a:schemeClr val="tx2"/>
              </a:solidFill>
              <a:latin typeface="Times" pitchFamily="4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32138" y="1052513"/>
            <a:ext cx="885825" cy="581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Group </a:t>
            </a:r>
          </a:p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transfer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33663" y="2249488"/>
            <a:ext cx="1384300" cy="76358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Isomerization</a:t>
            </a:r>
          </a:p>
          <a:p>
            <a:pPr algn="ctr"/>
            <a:endParaRPr lang="en-US" altLang="zh-CN" sz="2800" dirty="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32138" y="3213100"/>
            <a:ext cx="885825" cy="100806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Group </a:t>
            </a:r>
          </a:p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transfer</a:t>
            </a:r>
          </a:p>
          <a:p>
            <a:pPr algn="ctr"/>
            <a:endParaRPr lang="en-US" altLang="zh-CN" sz="2800" dirty="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95600" y="4311650"/>
            <a:ext cx="184150" cy="5191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CN" altLang="zh-CN" sz="280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51138" y="4384675"/>
            <a:ext cx="184150" cy="5191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CN" altLang="zh-CN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55875" y="4508500"/>
            <a:ext cx="1444625" cy="581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Aldol cleavage</a:t>
            </a:r>
          </a:p>
          <a:p>
            <a:pPr algn="ctr"/>
            <a:endParaRPr lang="en-US" altLang="zh-CN" sz="16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633663" y="6138863"/>
            <a:ext cx="1384300" cy="581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Isomerization</a:t>
            </a:r>
          </a:p>
          <a:p>
            <a:pPr algn="ctr"/>
            <a:endParaRPr lang="en-US" altLang="zh-CN" sz="16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011863" y="5057775"/>
            <a:ext cx="2513012" cy="18002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CC0000"/>
                </a:solidFill>
                <a:latin typeface="Times New Roman" pitchFamily="18" charset="0"/>
              </a:rPr>
              <a:t>Two molecules </a:t>
            </a:r>
          </a:p>
          <a:p>
            <a:pPr algn="ctr"/>
            <a:r>
              <a:rPr lang="en-US" altLang="zh-CN" sz="2800" dirty="0">
                <a:solidFill>
                  <a:srgbClr val="CC0000"/>
                </a:solidFill>
                <a:latin typeface="Times New Roman" pitchFamily="18" charset="0"/>
              </a:rPr>
              <a:t>of ATP are </a:t>
            </a:r>
          </a:p>
          <a:p>
            <a:pPr algn="ctr"/>
            <a:r>
              <a:rPr lang="en-US" altLang="zh-CN" sz="2800" dirty="0">
                <a:solidFill>
                  <a:srgbClr val="CC0000"/>
                </a:solidFill>
                <a:latin typeface="Times New Roman" pitchFamily="18" charset="0"/>
              </a:rPr>
              <a:t>consumed</a:t>
            </a:r>
          </a:p>
          <a:p>
            <a:pPr algn="ctr"/>
            <a:endParaRPr lang="en-US" altLang="zh-CN" sz="2800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ure_19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22400"/>
            <a:ext cx="853122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5805264"/>
            <a:ext cx="89929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3333FF"/>
                </a:solidFill>
                <a:latin typeface="Times New Roman" pitchFamily="18" charset="0"/>
              </a:rPr>
              <a:t>Summary of the flow of electrons and protons </a:t>
            </a:r>
          </a:p>
          <a:p>
            <a:pPr algn="ctr"/>
            <a:r>
              <a:rPr lang="en-US" altLang="zh-CN" sz="2800" b="1" dirty="0" smtClean="0">
                <a:solidFill>
                  <a:srgbClr val="3333FF"/>
                </a:solidFill>
                <a:latin typeface="Times New Roman" pitchFamily="18" charset="0"/>
              </a:rPr>
              <a:t>through the four complexes of the respiratory chain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*****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05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39750" y="4365625"/>
            <a:ext cx="78724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latin typeface="Times New Roman" pitchFamily="18" charset="0"/>
              </a:rPr>
              <a:t>A H</a:t>
            </a:r>
            <a:r>
              <a:rPr kumimoji="1" lang="en-US" altLang="zh-CN" sz="2800" baseline="30000" dirty="0">
                <a:latin typeface="Times New Roman" pitchFamily="18" charset="0"/>
              </a:rPr>
              <a:t>+</a:t>
            </a:r>
            <a:r>
              <a:rPr kumimoji="1" lang="en-US" altLang="zh-CN" sz="2800" dirty="0">
                <a:latin typeface="Times New Roman" pitchFamily="18" charset="0"/>
              </a:rPr>
              <a:t> gradient across the inner membrane of </a:t>
            </a:r>
          </a:p>
          <a:p>
            <a:r>
              <a:rPr kumimoji="1" lang="en-US" altLang="zh-CN" sz="2800" dirty="0">
                <a:latin typeface="Times New Roman" pitchFamily="18" charset="0"/>
              </a:rPr>
              <a:t>mitochondria (or plasma membrane of bacteria)</a:t>
            </a:r>
          </a:p>
          <a:p>
            <a:r>
              <a:rPr kumimoji="1" lang="en-US" altLang="zh-CN" sz="2800" dirty="0">
                <a:latin typeface="Times New Roman" pitchFamily="18" charset="0"/>
              </a:rPr>
              <a:t>is generated by “uphill” H</a:t>
            </a:r>
            <a:r>
              <a:rPr kumimoji="1" lang="en-US" altLang="zh-CN" sz="2800" baseline="30000" dirty="0">
                <a:latin typeface="Times New Roman" pitchFamily="18" charset="0"/>
              </a:rPr>
              <a:t>+</a:t>
            </a:r>
            <a:r>
              <a:rPr kumimoji="1" lang="en-US" altLang="zh-CN" sz="2800" dirty="0">
                <a:latin typeface="Times New Roman" pitchFamily="18" charset="0"/>
              </a:rPr>
              <a:t> pumping using energy </a:t>
            </a:r>
          </a:p>
          <a:p>
            <a:r>
              <a:rPr kumimoji="1" lang="en-US" altLang="zh-CN" sz="2800" dirty="0">
                <a:latin typeface="Times New Roman" pitchFamily="18" charset="0"/>
              </a:rPr>
              <a:t>released by the “downhill” flow of electrons.</a:t>
            </a:r>
          </a:p>
          <a:p>
            <a:endParaRPr lang="en-US" altLang="zh-CN" sz="2800" dirty="0">
              <a:latin typeface="Times New Roman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853598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gure_19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44600"/>
            <a:ext cx="853122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59632" y="5877272"/>
            <a:ext cx="6768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3333FF"/>
                </a:solidFill>
                <a:latin typeface="Times New Roman" pitchFamily="18" charset="0"/>
              </a:rPr>
              <a:t>The chemiosmotic model by Mitchell</a:t>
            </a:r>
            <a:endParaRPr lang="en-US" altLang="zh-CN" sz="3200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71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847725"/>
            <a:ext cx="8535987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7020272" y="62068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</a:rPr>
              <a:t>*****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0"/>
            <a:ext cx="2627313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14313" y="6278563"/>
            <a:ext cx="888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CC"/>
                </a:solidFill>
                <a:latin typeface="Times New Roman" pitchFamily="18" charset="0"/>
              </a:rPr>
              <a:t>Regulation of the ATP-producing pathways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</a:rPr>
              <a:t>*****</a:t>
            </a:r>
            <a:endParaRPr lang="en-US" altLang="zh-CN" sz="3200" dirty="0">
              <a:latin typeface="Times New Roman" pitchFamily="18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5292725" y="1268413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79413"/>
            <a:ext cx="28511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71600" y="5876925"/>
            <a:ext cx="73802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The cyclic and noncyclic electron transfer path </a:t>
            </a:r>
          </a:p>
          <a:p>
            <a:pPr algn="ctr"/>
            <a:r>
              <a:rPr kumimoji="1"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found in photosynthetic bacteria</a:t>
            </a:r>
          </a:p>
          <a:p>
            <a:pPr algn="ctr"/>
            <a:endParaRPr lang="en-US" altLang="zh-CN" sz="2800" dirty="0">
              <a:latin typeface="Times New Roman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53598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135688" y="1382713"/>
            <a:ext cx="29876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The “ Z scheme” </a:t>
            </a:r>
          </a:p>
          <a:p>
            <a:r>
              <a:rPr kumimoji="1"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to show the </a:t>
            </a:r>
          </a:p>
          <a:p>
            <a:r>
              <a:rPr kumimoji="1"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electron flow from</a:t>
            </a:r>
          </a:p>
          <a:p>
            <a:r>
              <a:rPr kumimoji="1"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PSII to PSI</a:t>
            </a:r>
          </a:p>
          <a:p>
            <a:endParaRPr lang="en-US" altLang="zh-CN" sz="2800" dirty="0">
              <a:latin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03575" y="671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 sz="2400">
              <a:latin typeface="Times New Roman" pitchFamily="18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604837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618288" y="1666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CN" altLang="zh-CN" sz="2800">
              <a:latin typeface="Times New Roman" pitchFamily="18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11188" y="6035675"/>
            <a:ext cx="8246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2H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O + 8 photons + 2NADP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 +  ~3ADP +  ~3P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O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 +  ~3ATP + 2NADPH 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4139952" y="6669360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0"/>
            <a:ext cx="6456363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200650" y="301625"/>
            <a:ext cx="3365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Proton and electron </a:t>
            </a:r>
          </a:p>
          <a:p>
            <a:r>
              <a:rPr kumimoji="1"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circuits in thylakoids</a:t>
            </a:r>
            <a:endParaRPr lang="en-US" altLang="zh-CN" sz="2800" dirty="0">
              <a:solidFill>
                <a:srgbClr val="3333CC"/>
              </a:solidFill>
              <a:latin typeface="Times New Roman" pitchFamily="18" charset="0"/>
            </a:endParaRPr>
          </a:p>
          <a:p>
            <a:endParaRPr lang="en-US" altLang="zh-CN" sz="2800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3528" y="5949280"/>
            <a:ext cx="859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 smtClean="0">
                <a:solidFill>
                  <a:srgbClr val="3333FF"/>
                </a:solidFill>
                <a:latin typeface="Times New Roman" pitchFamily="18" charset="0"/>
              </a:rPr>
              <a:t>The chemiosmotic mechanism for ATP synthesis</a:t>
            </a:r>
            <a:endParaRPr lang="en-US" altLang="zh-CN" sz="3200" dirty="0" smtClean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6" name="Picture 2" descr="figure_19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5312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8313" y="5484813"/>
            <a:ext cx="8331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Comparison of the topology of proton movement and </a:t>
            </a:r>
          </a:p>
          <a:p>
            <a:pPr algn="ctr"/>
            <a:r>
              <a:rPr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ATP synthase orientation in the membranes of </a:t>
            </a:r>
          </a:p>
          <a:p>
            <a:pPr algn="ctr"/>
            <a:r>
              <a:rPr lang="en-US" altLang="zh-CN" sz="2800" dirty="0">
                <a:solidFill>
                  <a:srgbClr val="3333CC"/>
                </a:solidFill>
                <a:latin typeface="Times New Roman" pitchFamily="18" charset="0"/>
              </a:rPr>
              <a:t>mitochondria, chloroplasts and bacterium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8535988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75" y="379413"/>
            <a:ext cx="64452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916238" y="1484313"/>
            <a:ext cx="1384300" cy="581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Isomerization</a:t>
            </a:r>
          </a:p>
          <a:p>
            <a:pPr algn="ctr"/>
            <a:endParaRPr lang="en-US" altLang="zh-CN" sz="16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62338" y="2352675"/>
            <a:ext cx="1685925" cy="7635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Dehydrogenation</a:t>
            </a:r>
          </a:p>
          <a:p>
            <a:pPr algn="ctr"/>
            <a:endParaRPr lang="en-US" altLang="zh-CN" sz="28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19475" y="3213100"/>
            <a:ext cx="1512888" cy="581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Group transfer</a:t>
            </a:r>
          </a:p>
          <a:p>
            <a:pPr algn="ctr"/>
            <a:endParaRPr lang="en-US" altLang="zh-CN" sz="16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76600" y="4076700"/>
            <a:ext cx="1196975" cy="3365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Group shift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348038" y="4797425"/>
            <a:ext cx="1279525" cy="5810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Dehydration</a:t>
            </a:r>
          </a:p>
          <a:p>
            <a:pPr algn="ctr"/>
            <a:endParaRPr lang="en-US" altLang="zh-CN" sz="16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419475" y="5516563"/>
            <a:ext cx="1512888" cy="3365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00"/>
                </a:solidFill>
                <a:latin typeface="Times New Roman" pitchFamily="18" charset="0"/>
              </a:rPr>
              <a:t>Group transfer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673725" y="5805488"/>
            <a:ext cx="3470275" cy="13112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3333CC"/>
                </a:solidFill>
                <a:latin typeface="Times New Roman" pitchFamily="18" charset="0"/>
              </a:rPr>
              <a:t>Four molecules of ATP and </a:t>
            </a:r>
          </a:p>
          <a:p>
            <a:r>
              <a:rPr lang="en-US" altLang="zh-CN" sz="2000" dirty="0">
                <a:solidFill>
                  <a:srgbClr val="3333CC"/>
                </a:solidFill>
                <a:latin typeface="Times New Roman" pitchFamily="18" charset="0"/>
              </a:rPr>
              <a:t>two molecules of NADH </a:t>
            </a:r>
          </a:p>
          <a:p>
            <a:r>
              <a:rPr lang="en-US" altLang="zh-CN" sz="2000" dirty="0">
                <a:solidFill>
                  <a:srgbClr val="3333CC"/>
                </a:solidFill>
                <a:latin typeface="Times New Roman" pitchFamily="18" charset="0"/>
              </a:rPr>
              <a:t>are generated</a:t>
            </a:r>
          </a:p>
          <a:p>
            <a:endParaRPr lang="en-US" altLang="zh-CN" sz="2000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</a:rPr>
              <a:t>Oxidative phosphorylation and photophosphorylation are mechanistically similar</a:t>
            </a:r>
            <a:endParaRPr lang="en-US" altLang="zh-CN" b="1" dirty="0" smtClean="0">
              <a:latin typeface="Times New Roman" pitchFamily="18" charset="0"/>
            </a:endParaRPr>
          </a:p>
          <a:p>
            <a:pPr marL="360000" lvl="1" indent="0" eaLnBrk="1" hangingPunct="1">
              <a:lnSpc>
                <a:spcPct val="90000"/>
              </a:lnSpc>
              <a:buFontTx/>
              <a:buNone/>
            </a:pPr>
            <a:r>
              <a:rPr lang="en-US" altLang="zh-CN" sz="3200" b="1" dirty="0" smtClean="0">
                <a:latin typeface="Times New Roman" pitchFamily="18" charset="0"/>
              </a:rPr>
              <a:t>1). Both involve the flow of electrons through a  chain of membrane-bound carriers.</a:t>
            </a:r>
          </a:p>
          <a:p>
            <a:pPr marL="360000" lvl="1" indent="0" eaLnBrk="1" hangingPunct="1">
              <a:lnSpc>
                <a:spcPct val="90000"/>
              </a:lnSpc>
              <a:buFontTx/>
              <a:buNone/>
            </a:pPr>
            <a:r>
              <a:rPr lang="en-US" altLang="zh-CN" sz="3200" b="1" dirty="0" smtClean="0">
                <a:latin typeface="Times New Roman" pitchFamily="18" charset="0"/>
              </a:rPr>
              <a:t>2). The energy released from “downhill” electron  flow is first used for “uphill” pumping of    protons to produce a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proton gradient</a:t>
            </a:r>
            <a:r>
              <a:rPr lang="en-US" altLang="zh-CN" sz="3200" b="1" dirty="0" smtClean="0">
                <a:latin typeface="Times New Roman" pitchFamily="18" charset="0"/>
              </a:rPr>
              <a:t> (thus a   transmembrane electrochemical potential) cross a biomembrane.</a:t>
            </a:r>
          </a:p>
          <a:p>
            <a:pPr marL="360000" lvl="1" indent="0" eaLnBrk="1" hangingPunct="1">
              <a:lnSpc>
                <a:spcPct val="90000"/>
              </a:lnSpc>
              <a:buFontTx/>
              <a:buNone/>
            </a:pPr>
            <a:r>
              <a:rPr lang="en-US" altLang="zh-CN" sz="3200" b="1" dirty="0" smtClean="0">
                <a:latin typeface="Times New Roman" pitchFamily="18" charset="0"/>
              </a:rPr>
              <a:t>3). ATP is then synthesized by a “downhill” transmembrane flow of protons through a specific protein machinery (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ATP synthase</a:t>
            </a:r>
            <a:r>
              <a:rPr lang="en-US" altLang="zh-CN" sz="3200" b="1" dirty="0" smtClean="0">
                <a:latin typeface="Times New Roman" pitchFamily="18" charset="0"/>
              </a:rPr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3853529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</a:rPr>
              <a:t>ATP is synthesized using the same strategy in oxidative phosphorylation and photophosphorylation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Oxidative phosphorylation</a:t>
            </a:r>
            <a:r>
              <a:rPr lang="en-US" altLang="zh-CN" b="1" dirty="0" smtClean="0">
                <a:latin typeface="Times New Roman" pitchFamily="18" charset="0"/>
              </a:rPr>
              <a:t> is the process in which ATP is generated as a result of electron flow from NADH or FADH</a:t>
            </a:r>
            <a:r>
              <a:rPr lang="en-US" altLang="zh-CN" b="1" baseline="-25000" dirty="0" smtClean="0">
                <a:latin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</a:rPr>
              <a:t> to O</a:t>
            </a:r>
            <a:r>
              <a:rPr lang="en-US" altLang="zh-CN" b="1" baseline="-25000" dirty="0" smtClean="0">
                <a:latin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</a:rPr>
              <a:t> via a series of membrane-bound electron carriers called the </a:t>
            </a:r>
            <a:r>
              <a:rPr lang="en-US" altLang="zh-CN" b="1" dirty="0" smtClean="0">
                <a:solidFill>
                  <a:srgbClr val="00FF00"/>
                </a:solidFill>
                <a:latin typeface="Times New Roman" pitchFamily="18" charset="0"/>
              </a:rPr>
              <a:t>respiratory chain</a:t>
            </a:r>
            <a:r>
              <a:rPr lang="en-US" altLang="zh-CN" b="1" dirty="0" smtClean="0">
                <a:latin typeface="Times New Roman" pitchFamily="18" charset="0"/>
              </a:rPr>
              <a:t> (reducing O</a:t>
            </a:r>
            <a:r>
              <a:rPr lang="en-US" altLang="zh-CN" b="1" baseline="-25000" dirty="0" smtClean="0">
                <a:latin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</a:rPr>
              <a:t> to H</a:t>
            </a:r>
            <a:r>
              <a:rPr lang="en-US" altLang="zh-CN" b="1" baseline="-25000" dirty="0" smtClean="0">
                <a:latin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</a:rPr>
              <a:t>O at the end)----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氧化磷酸化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Photophosphorylation</a:t>
            </a:r>
            <a:r>
              <a:rPr lang="en-US" altLang="zh-CN" b="1" dirty="0" smtClean="0">
                <a:latin typeface="Times New Roman" pitchFamily="18" charset="0"/>
              </a:rPr>
              <a:t> is the process in which ATP (and NADPH) is synthesized as a result of electron flow from H</a:t>
            </a:r>
            <a:r>
              <a:rPr lang="en-US" altLang="zh-CN" b="1" baseline="-25000" dirty="0" smtClean="0">
                <a:latin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</a:rPr>
              <a:t>O to NADP</a:t>
            </a:r>
            <a:r>
              <a:rPr lang="en-US" altLang="zh-CN" b="1" baseline="30000" dirty="0" smtClean="0"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 via a series of membrane-bound electron carriers (oxidizing H</a:t>
            </a:r>
            <a:r>
              <a:rPr lang="en-US" altLang="zh-CN" b="1" baseline="-25000" dirty="0" smtClean="0">
                <a:latin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</a:rPr>
              <a:t>O to O</a:t>
            </a:r>
            <a:r>
              <a:rPr lang="en-US" altLang="zh-CN" b="1" baseline="-25000" dirty="0" smtClean="0">
                <a:latin typeface="Times New Roman" pitchFamily="18" charset="0"/>
              </a:rPr>
              <a:t>2 </a:t>
            </a:r>
            <a:r>
              <a:rPr lang="en-US" altLang="zh-CN" b="1" dirty="0" smtClean="0">
                <a:latin typeface="Times New Roman" pitchFamily="18" charset="0"/>
              </a:rPr>
              <a:t>at the beginning)----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光合磷酸化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</a:rPr>
              <a:t>Differences                                       between oxidative phosphorylation and photophosphorylation</a:t>
            </a:r>
            <a:endParaRPr lang="en-US" altLang="zh-CN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zh-CN" sz="3200" b="1" dirty="0" smtClean="0">
                <a:latin typeface="Times New Roman" pitchFamily="18" charset="0"/>
              </a:rPr>
              <a:t>1). The organelle in which the process occurs: 	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mitochondrion</a:t>
            </a:r>
            <a:r>
              <a:rPr lang="en-US" altLang="zh-CN" sz="3200" b="1" dirty="0" smtClean="0">
                <a:latin typeface="Times New Roman" pitchFamily="18" charset="0"/>
              </a:rPr>
              <a:t> vs. 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itchFamily="18" charset="0"/>
              </a:rPr>
              <a:t>chloroplast</a:t>
            </a:r>
          </a:p>
          <a:p>
            <a:pPr lvl="1" eaLnBrk="1" hangingPunct="1">
              <a:buFontTx/>
              <a:buNone/>
            </a:pPr>
            <a:r>
              <a:rPr lang="en-US" altLang="zh-CN" sz="3200" b="1" dirty="0" smtClean="0">
                <a:latin typeface="Times New Roman" pitchFamily="18" charset="0"/>
              </a:rPr>
              <a:t>2). The initial source of electrons:    </a:t>
            </a:r>
          </a:p>
          <a:p>
            <a:pPr lvl="1" eaLnBrk="1" hangingPunct="1">
              <a:buFontTx/>
              <a:buNone/>
            </a:pPr>
            <a:r>
              <a:rPr lang="en-US" altLang="zh-CN" sz="3200" b="1" dirty="0" smtClean="0">
                <a:latin typeface="Times New Roman" pitchFamily="18" charset="0"/>
              </a:rPr>
              <a:t>	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NADH or FADH</a:t>
            </a:r>
            <a:r>
              <a:rPr lang="en-US" altLang="zh-CN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3200" b="1" dirty="0" smtClean="0">
                <a:latin typeface="Times New Roman" pitchFamily="18" charset="0"/>
              </a:rPr>
              <a:t> vs. 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itchFamily="18" charset="0"/>
              </a:rPr>
              <a:t>H</a:t>
            </a:r>
            <a:r>
              <a:rPr lang="en-US" altLang="zh-CN" sz="3200" b="1" baseline="-25000" dirty="0" smtClean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itchFamily="18" charset="0"/>
              </a:rPr>
              <a:t>O (or H</a:t>
            </a:r>
            <a:r>
              <a:rPr lang="en-US" altLang="zh-CN" sz="3200" b="1" baseline="-25000" dirty="0" smtClean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itchFamily="18" charset="0"/>
              </a:rPr>
              <a:t>S, or                    organic hydrogen donors)</a:t>
            </a:r>
          </a:p>
          <a:p>
            <a:pPr lvl="1" eaLnBrk="1" hangingPunct="1">
              <a:buFontTx/>
              <a:buNone/>
            </a:pPr>
            <a:r>
              <a:rPr lang="en-US" altLang="zh-CN" sz="3200" b="1" dirty="0" smtClean="0">
                <a:latin typeface="Times New Roman" pitchFamily="18" charset="0"/>
              </a:rPr>
              <a:t>3). Source of energy for the electron donors:</a:t>
            </a:r>
          </a:p>
          <a:p>
            <a:pPr lvl="1" eaLnBrk="1" hangingPunct="1">
              <a:buFontTx/>
              <a:buNone/>
            </a:pPr>
            <a:r>
              <a:rPr lang="en-US" altLang="zh-CN" sz="3200" b="1" dirty="0" smtClean="0">
                <a:latin typeface="Times New Roman" pitchFamily="18" charset="0"/>
              </a:rPr>
              <a:t> 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fuel molecules</a:t>
            </a:r>
            <a:r>
              <a:rPr lang="en-US" altLang="zh-CN" sz="3200" b="1" dirty="0" smtClean="0">
                <a:latin typeface="Times New Roman" pitchFamily="18" charset="0"/>
              </a:rPr>
              <a:t> vs. 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itchFamily="18" charset="0"/>
              </a:rPr>
              <a:t>photons</a:t>
            </a:r>
          </a:p>
          <a:p>
            <a:pPr lvl="1" eaLnBrk="1" hangingPunct="1">
              <a:buFontTx/>
              <a:buNone/>
            </a:pPr>
            <a:r>
              <a:rPr lang="en-US" altLang="zh-CN" sz="3200" b="1" dirty="0" smtClean="0">
                <a:latin typeface="Times New Roman" pitchFamily="18" charset="0"/>
              </a:rPr>
              <a:t>4). Final electron acceptor: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zh-CN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3200" b="1" dirty="0" smtClean="0">
                <a:latin typeface="Times New Roman" pitchFamily="18" charset="0"/>
              </a:rPr>
              <a:t> vs. </a:t>
            </a:r>
            <a:r>
              <a:rPr lang="en-US" altLang="zh-CN" sz="3200" b="1" dirty="0" smtClean="0">
                <a:solidFill>
                  <a:srgbClr val="3333FF"/>
                </a:solidFill>
                <a:latin typeface="Times New Roman" pitchFamily="18" charset="0"/>
              </a:rPr>
              <a:t>NADP</a:t>
            </a:r>
            <a:r>
              <a:rPr lang="en-US" altLang="zh-CN" sz="3200" b="1" baseline="30000" dirty="0" smtClean="0">
                <a:solidFill>
                  <a:srgbClr val="3333FF"/>
                </a:solidFill>
                <a:latin typeface="Times New Roman" pitchFamily="18" charset="0"/>
              </a:rPr>
              <a:t>+</a:t>
            </a:r>
          </a:p>
          <a:p>
            <a:pPr lvl="1" eaLnBrk="1" hangingPunct="1">
              <a:buFontTx/>
              <a:buNone/>
            </a:pPr>
            <a:endParaRPr lang="en-US" altLang="zh-CN" sz="3200" b="1" dirty="0" smtClean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325" y="379413"/>
            <a:ext cx="7243763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379413"/>
            <a:ext cx="551180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461963"/>
            <a:ext cx="8535987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92150"/>
            <a:ext cx="8535987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6092825"/>
            <a:ext cx="832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3333CC"/>
                </a:solidFill>
                <a:latin typeface="Times New Roman" pitchFamily="18" charset="0"/>
              </a:rPr>
              <a:t>Energy relationships between catabolic and anabolic pathways</a:t>
            </a:r>
          </a:p>
        </p:txBody>
      </p:sp>
      <p:cxnSp>
        <p:nvCxnSpPr>
          <p:cNvPr id="3" name="直接箭头连接符 2"/>
          <p:cNvCxnSpPr/>
          <p:nvPr/>
        </p:nvCxnSpPr>
        <p:spPr bwMode="auto">
          <a:xfrm flipH="1">
            <a:off x="6660232" y="3356992"/>
            <a:ext cx="100811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直接连接符 5"/>
          <p:cNvCxnSpPr/>
          <p:nvPr/>
        </p:nvCxnSpPr>
        <p:spPr bwMode="auto">
          <a:xfrm>
            <a:off x="4572000" y="3068960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接连接符 8"/>
          <p:cNvCxnSpPr/>
          <p:nvPr/>
        </p:nvCxnSpPr>
        <p:spPr bwMode="auto">
          <a:xfrm>
            <a:off x="4499992" y="3501008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926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3333CC"/>
                </a:solidFill>
                <a:latin typeface="Times New Roman" pitchFamily="18" charset="0"/>
              </a:rPr>
              <a:t>Regulation of glycolysis</a:t>
            </a:r>
            <a:r>
              <a:rPr lang="en-US" altLang="zh-CN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915400" cy="4762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600" b="1" dirty="0" smtClean="0">
                <a:latin typeface="Times New Roman" pitchFamily="18" charset="0"/>
              </a:rPr>
              <a:t>Regulatory enzymes of glycolysis:</a:t>
            </a:r>
            <a:endParaRPr lang="en-US" altLang="zh-CN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CC0000"/>
                </a:solidFill>
                <a:latin typeface="Times New Roman" pitchFamily="18" charset="0"/>
              </a:rPr>
              <a:t>Hexokinase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CC0000"/>
                </a:solidFill>
                <a:latin typeface="Times New Roman" pitchFamily="18" charset="0"/>
              </a:rPr>
              <a:t>Phosphofructokinase-1 (PFK-1)*****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CC0000"/>
                </a:solidFill>
                <a:latin typeface="Times New Roman" pitchFamily="18" charset="0"/>
              </a:rPr>
              <a:t>Pyruvate kinase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600" b="1" dirty="0" smtClean="0">
                <a:latin typeface="Times New Roman" pitchFamily="18" charset="0"/>
              </a:rPr>
              <a:t>They all catalyze </a:t>
            </a:r>
            <a:r>
              <a:rPr lang="en-US" altLang="zh-CN" sz="3600" b="1" dirty="0" smtClean="0">
                <a:solidFill>
                  <a:srgbClr val="CC0000"/>
                </a:solidFill>
                <a:latin typeface="Times New Roman" pitchFamily="18" charset="0"/>
              </a:rPr>
              <a:t>exergonic</a:t>
            </a:r>
            <a:r>
              <a:rPr lang="en-US" altLang="zh-CN" sz="3600" b="1" dirty="0" smtClean="0">
                <a:latin typeface="Times New Roman" pitchFamily="18" charset="0"/>
              </a:rPr>
              <a:t>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00"/>
                </a:solidFill>
                <a:latin typeface="Times New Roman" pitchFamily="18" charset="0"/>
              </a:rPr>
              <a:t>irreversible</a:t>
            </a:r>
            <a:r>
              <a:rPr lang="en-US" altLang="zh-CN" sz="3600" b="1" dirty="0" smtClean="0">
                <a:latin typeface="Times New Roman" pitchFamily="18" charset="0"/>
              </a:rPr>
              <a:t> reactions, and are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600" b="1" dirty="0" smtClean="0">
                <a:latin typeface="Times New Roman" pitchFamily="18" charset="0"/>
              </a:rPr>
              <a:t>all regulated by </a:t>
            </a:r>
            <a:r>
              <a:rPr lang="en-US" altLang="zh-CN" sz="3600" b="1" dirty="0" smtClean="0">
                <a:solidFill>
                  <a:srgbClr val="00CC00"/>
                </a:solidFill>
                <a:latin typeface="Times New Roman" pitchFamily="18" charset="0"/>
              </a:rPr>
              <a:t>allosteric effectors</a:t>
            </a:r>
            <a:r>
              <a:rPr lang="en-US" altLang="zh-CN" sz="3600" b="1" dirty="0" smtClean="0">
                <a:latin typeface="Times New Roman" pitchFamily="18" charset="0"/>
              </a:rPr>
              <a:t>.</a:t>
            </a:r>
            <a:endParaRPr lang="en-US" altLang="zh-CN" sz="3600" b="1" baseline="30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5557853"/>
            <a:ext cx="7468711" cy="6463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3333CC"/>
                </a:solidFill>
                <a:latin typeface="Times New Roman" pitchFamily="18" charset="0"/>
              </a:rPr>
              <a:t>Regulators that affect PFK-1 activity</a:t>
            </a:r>
            <a:endParaRPr lang="en-US" altLang="zh-CN" sz="36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8535988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3851275" y="4221163"/>
            <a:ext cx="2233613" cy="792162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521010" y="544522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</a:rPr>
              <a:t>*****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7704138" y="-22225"/>
            <a:ext cx="184150" cy="5191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dirty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8913"/>
            <a:ext cx="8012113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84213" y="2852738"/>
            <a:ext cx="2693987" cy="51911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No ATP needed!</a:t>
            </a:r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3924300" y="2420938"/>
            <a:ext cx="1655763" cy="576262"/>
          </a:xfrm>
          <a:prstGeom prst="rect">
            <a:avLst/>
          </a:prstGeom>
          <a:noFill/>
          <a:ln w="28575" cap="sq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611188" y="6165850"/>
            <a:ext cx="7640168" cy="52322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Glycogen breakdown by glycogen phosphorylase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3333CC"/>
                </a:solidFill>
                <a:latin typeface="Times New Roman" pitchFamily="18" charset="0"/>
              </a:rPr>
              <a:t>Regulation of glycogen phosphorylase</a:t>
            </a:r>
            <a:r>
              <a:rPr lang="en-US" altLang="zh-CN" sz="4000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915400" cy="4762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Covalent regulation by phosphorylation:</a:t>
            </a:r>
          </a:p>
          <a:p>
            <a:pPr eaLnBrk="1" hangingPunct="1">
              <a:buFontTx/>
              <a:buNone/>
            </a:pPr>
            <a:r>
              <a:rPr lang="en-US" altLang="zh-CN" sz="3600" b="1" dirty="0" smtClean="0">
                <a:latin typeface="Times New Roman" pitchFamily="18" charset="0"/>
              </a:rPr>
              <a:t>  The activity of glycogen phosphorylase kinase is regulated by hormones. </a:t>
            </a:r>
          </a:p>
          <a:p>
            <a:pPr eaLnBrk="1" hangingPunct="1">
              <a:buFontTx/>
              <a:buNone/>
            </a:pPr>
            <a:endParaRPr lang="en-US" altLang="zh-CN" sz="3600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Allosteric regulation:</a:t>
            </a:r>
          </a:p>
          <a:p>
            <a:pPr eaLnBrk="1" hangingPunct="1">
              <a:buFontTx/>
              <a:buNone/>
            </a:pPr>
            <a:r>
              <a:rPr lang="en-US" altLang="zh-CN" sz="3600" b="1" dirty="0" smtClean="0">
                <a:latin typeface="Times New Roman" pitchFamily="18" charset="0"/>
              </a:rPr>
              <a:t>  Different in muscle and in liver </a:t>
            </a:r>
          </a:p>
          <a:p>
            <a:pPr eaLnBrk="1" hangingPunct="1">
              <a:buFontTx/>
              <a:buNone/>
            </a:pPr>
            <a:endParaRPr lang="en-US" altLang="zh-CN" sz="3600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1082</Words>
  <Application>Microsoft Office PowerPoint</Application>
  <PresentationFormat>全屏显示(4:3)</PresentationFormat>
  <Paragraphs>192</Paragraphs>
  <Slides>56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3" baseType="lpstr">
      <vt:lpstr>楷体</vt:lpstr>
      <vt:lpstr>宋体</vt:lpstr>
      <vt:lpstr>Arial</vt:lpstr>
      <vt:lpstr>Symbol</vt:lpstr>
      <vt:lpstr>Times</vt:lpstr>
      <vt:lpstr>Times New Roman</vt:lpstr>
      <vt:lpstr>Default Design</vt:lpstr>
      <vt:lpstr>Summary  of catabolism</vt:lpstr>
      <vt:lpstr>Major Catabolic Pathways</vt:lpstr>
      <vt:lpstr>PowerPoint 演示文稿</vt:lpstr>
      <vt:lpstr>PowerPoint 演示文稿</vt:lpstr>
      <vt:lpstr>PowerPoint 演示文稿</vt:lpstr>
      <vt:lpstr>Regulation of glycolysis </vt:lpstr>
      <vt:lpstr>PowerPoint 演示文稿</vt:lpstr>
      <vt:lpstr>PowerPoint 演示文稿</vt:lpstr>
      <vt:lpstr>Regulation of glycogen phosphorylase </vt:lpstr>
      <vt:lpstr>PowerPoint 演示文稿</vt:lpstr>
      <vt:lpstr>PowerPoint 演示文稿</vt:lpstr>
      <vt:lpstr>Glycogen phosphorylase is also regulated allosterically, but differently in muscle and liver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Regulation of the citric acid cycle</vt:lpstr>
      <vt:lpstr>The pyruvate dehydrogenase complex in vertebrates is regulated allosterically and covalently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rate of urea synthesis is controlled at two levels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ATP is synthesized using the same strategy in oxidative phosphorylation and photophosphorylation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III Introduction</dc:title>
  <dc:creator>Zhen  Li</dc:creator>
  <cp:lastModifiedBy>li zhen</cp:lastModifiedBy>
  <cp:revision>99</cp:revision>
  <dcterms:created xsi:type="dcterms:W3CDTF">2004-04-09T08:51:53Z</dcterms:created>
  <dcterms:modified xsi:type="dcterms:W3CDTF">2018-10-26T07:41:58Z</dcterms:modified>
</cp:coreProperties>
</file>